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Do Hyeon"/>
      <p:regular r:id="rId41"/>
    </p:embeddedFont>
    <p:embeddedFont>
      <p:font typeface="Roboto Mono Light"/>
      <p:regular r:id="rId42"/>
      <p:bold r:id="rId43"/>
      <p:italic r:id="rId44"/>
      <p:boldItalic r:id="rId45"/>
    </p:embeddedFont>
    <p:embeddedFont>
      <p:font typeface="Google Sans"/>
      <p:regular r:id="rId46"/>
      <p:bold r:id="rId47"/>
      <p:italic r:id="rId48"/>
      <p:boldItalic r:id="rId49"/>
    </p:embeddedFont>
    <p:embeddedFont>
      <p:font typeface="Roboto Mono"/>
      <p:regular r:id="rId50"/>
      <p:bold r:id="rId51"/>
      <p:italic r:id="rId52"/>
      <p:boldItalic r:id="rId53"/>
    </p:embeddedFont>
    <p:embeddedFont>
      <p:font typeface="Nanum Myeongjo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MonoLight-regular.fntdata"/><Relationship Id="rId41" Type="http://schemas.openxmlformats.org/officeDocument/2006/relationships/font" Target="fonts/DoHyeon-regular.fntdata"/><Relationship Id="rId44" Type="http://schemas.openxmlformats.org/officeDocument/2006/relationships/font" Target="fonts/RobotoMonoLight-italic.fntdata"/><Relationship Id="rId43" Type="http://schemas.openxmlformats.org/officeDocument/2006/relationships/font" Target="fonts/RobotoMonoLight-bold.fntdata"/><Relationship Id="rId46" Type="http://schemas.openxmlformats.org/officeDocument/2006/relationships/font" Target="fonts/GoogleSans-regular.fntdata"/><Relationship Id="rId45" Type="http://schemas.openxmlformats.org/officeDocument/2006/relationships/font" Target="fonts/RobotoMon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-italic.fntdata"/><Relationship Id="rId47" Type="http://schemas.openxmlformats.org/officeDocument/2006/relationships/font" Target="fonts/GoogleSans-bold.fntdata"/><Relationship Id="rId49" Type="http://schemas.openxmlformats.org/officeDocument/2006/relationships/font" Target="fonts/Google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6.xml"/><Relationship Id="rId55" Type="http://schemas.openxmlformats.org/officeDocument/2006/relationships/font" Target="fonts/NanumMyeongjo-bold.fntdata"/><Relationship Id="rId10" Type="http://schemas.openxmlformats.org/officeDocument/2006/relationships/slide" Target="slides/slide5.xml"/><Relationship Id="rId54" Type="http://schemas.openxmlformats.org/officeDocument/2006/relationships/font" Target="fonts/NanumMyeongj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9f291128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9f291128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9f291128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9f291128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9f291128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9f291128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9f291128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9f291128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9f2911282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9f2911282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9f291128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9f291128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9f291128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9f291128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9f291128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9f291128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9f291128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9f291128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9f291128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9f291128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9f29112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9f29112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9f2911282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9f2911282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9f291128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9f29112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9f291128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9f291128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9f291128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9f291128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9f291128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9f291128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a2c6101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a2c6101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a2c61016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a2c61016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a2c6101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a2c6101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a2c61016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a2c61016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a2c61016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a2c61016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9f291128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9f291128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9f291128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9f291128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a2c61016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a2c61016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a2c61016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a2c61016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a2c6101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a2c6101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a2c61016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a2c61016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a2c61016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a2c61016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9f291128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9f291128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9f291128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9f291128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9f291128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9f291128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9f291128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9f291128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9f29112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9f29112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9f291128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9f291128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Myeongjo"/>
              <a:buChar char="●"/>
              <a:defRPr sz="18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○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■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●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○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■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●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○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■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m47rix.com/" TargetMode="External"/><Relationship Id="rId4" Type="http://schemas.openxmlformats.org/officeDocument/2006/relationships/hyperlink" Target="https://www.youtube.com/c/%EB%B9%B5%ED%98%95%EC%9D%98%EA%B0%9C%EB%B0%9C%EB%8F%84%EC%83%81%EA%B5%AD" TargetMode="External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afe.naver.com/dynamikontro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hyperlink" Target="http://youtube.com/c/%EB%B9%B5%ED%98%95%EC%9D%98%EA%B0%9C%EB%B0%9C%EB%8F%84%EC%83%81%EA%B5%AD" TargetMode="External"/><Relationship Id="rId6" Type="http://schemas.openxmlformats.org/officeDocument/2006/relationships/hyperlink" Target="mailto:kairess87@gmail.com" TargetMode="External"/><Relationship Id="rId7" Type="http://schemas.openxmlformats.org/officeDocument/2006/relationships/hyperlink" Target="http://github.com/kaires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ManuelTS/augmentedFaceMeshIndices" TargetMode="External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hyperlink" Target="http://youtube.com/c/%EB%B9%B5%ED%98%95%EC%9D%98%EA%B0%9C%EB%B0%9C%EB%8F%84%EC%83%81%EA%B5%AD" TargetMode="External"/><Relationship Id="rId5" Type="http://schemas.openxmlformats.org/officeDocument/2006/relationships/hyperlink" Target="mailto:kairess87@gmail.com" TargetMode="External"/><Relationship Id="rId6" Type="http://schemas.openxmlformats.org/officeDocument/2006/relationships/hyperlink" Target="http://github.com/kaires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Ilh9w_K7LHE" TargetMode="External"/><Relationship Id="rId4" Type="http://schemas.openxmlformats.org/officeDocument/2006/relationships/hyperlink" Target="http://www.youtube.com/watch?v=Ilh9w_K7LHE" TargetMode="External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ogle.github.io/mediapipe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</a:t>
            </a:r>
            <a:r>
              <a:rPr lang="en"/>
              <a:t>처 인식을 활용한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사용자 인터페이스 만들기 실습</a:t>
            </a:r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311700" y="2834125"/>
            <a:ext cx="85206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0097A7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Matrix</a:t>
            </a:r>
            <a:r>
              <a:rPr lang="en" sz="28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이태희</a:t>
            </a:r>
            <a:endParaRPr sz="28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빵형의 개발도상국</a:t>
            </a:r>
            <a:endParaRPr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612" y="3400741"/>
            <a:ext cx="275476" cy="27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</a:t>
            </a:r>
            <a:r>
              <a:rPr lang="en"/>
              <a:t> Detection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48300"/>
            <a:ext cx="6096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Architecture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11" y="1115399"/>
            <a:ext cx="7547376" cy="36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</a:t>
            </a:r>
            <a:r>
              <a:rPr lang="en"/>
              <a:t>습 목차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얼굴 인식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얼굴 위치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홍채 위치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입 개폐 여부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상세 좌표 활용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손 인식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두 손가락 거리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손가락 접음 여부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손 모양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상세 좌표 활용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가위바위보 기계 만들기 실습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모션 인식을 이용한 동영상 탐색기 만들기 실습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</a:t>
            </a:r>
            <a:r>
              <a:rPr lang="en"/>
              <a:t>썬 패키지 설치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pip install -U dynamikontrol dynamikontrol-toolkit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DynamiKontrol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을 활용한 다양한 예제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https://cafe.naver.com/dynamikontrol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</a:t>
            </a:r>
            <a:r>
              <a:rPr lang="en"/>
              <a:t>굴 인식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기본 카메라 재생 코드</a:t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375725" y="1633200"/>
            <a:ext cx="4107000" cy="189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4661250" y="1617000"/>
            <a:ext cx="4107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DK 툴킷에서 카메라 로드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0번 카메라 기기 연결 (만약 카메라가 여러개 있으신 분들은 1또는 2를 입력해보세요)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카메라가 열려있는 동안…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카메라에서 프레임 받아오기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 보여주기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</a:t>
            </a:r>
            <a:endParaRPr/>
          </a:p>
        </p:txBody>
      </p:sp>
      <p:sp>
        <p:nvSpPr>
          <p:cNvPr id="158" name="Google Shape;158;p29"/>
          <p:cNvSpPr txBox="1"/>
          <p:nvPr/>
        </p:nvSpPr>
        <p:spPr>
          <a:xfrm>
            <a:off x="364900" y="1065300"/>
            <a:ext cx="4107000" cy="21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4523325" y="1114700"/>
            <a:ext cx="410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DK 툴킷에서 카메라 로드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0번 카메라 기기 연결 (만약 카메라가 여러개 있으신 분들은 1또는 2를 입력해보세요)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카메라가 열려있는 동안…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카메라에서 프레임 받아오기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프레임에서 얼굴 인식하기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 보여주기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025" y="3167700"/>
            <a:ext cx="2342075" cy="184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</a:t>
            </a:r>
            <a:endParaRPr/>
          </a:p>
        </p:txBody>
      </p:sp>
      <p:sp>
        <p:nvSpPr>
          <p:cNvPr id="166" name="Google Shape;166;p30"/>
          <p:cNvSpPr txBox="1"/>
          <p:nvPr/>
        </p:nvSpPr>
        <p:spPr>
          <a:xfrm>
            <a:off x="364900" y="1065300"/>
            <a:ext cx="4107000" cy="21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523325" y="1114700"/>
            <a:ext cx="410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DK 툴킷에서 카메라 로드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0번 카메라 기기 연결 (만약 카메라가 여러개 있으신 분들은 1또는 2를 입력해보세요)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카메라가 열려있는 동안…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카메라에서 프레임 받아오기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프레임에서 얼굴 인식하기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 보여주기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025" y="3167700"/>
            <a:ext cx="2342075" cy="184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얼</a:t>
            </a:r>
            <a:r>
              <a:rPr lang="en"/>
              <a:t>굴 중심 좌표 얻기</a:t>
            </a:r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364900" y="1065300"/>
            <a:ext cx="4305900" cy="317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.center_x,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.center_y)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4647800" y="3203050"/>
            <a:ext cx="401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AutoNum type="arabicPeriod"/>
            </a:pPr>
            <a:r>
              <a:rPr lang="en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만약 얼굴을 인식하면</a:t>
            </a:r>
            <a:endParaRPr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AutoNum type="alphaLcPeriod"/>
            </a:pPr>
            <a:r>
              <a:rPr lang="en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얼굴</a:t>
            </a:r>
            <a:r>
              <a:rPr lang="en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 중심 좌표 (x, y) 출력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500" y="1363225"/>
            <a:ext cx="2320123" cy="16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6247650" y="2184350"/>
            <a:ext cx="79500" cy="79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31"/>
          <p:cNvCxnSpPr>
            <a:stCxn id="177" idx="0"/>
          </p:cNvCxnSpPr>
          <p:nvPr/>
        </p:nvCxnSpPr>
        <p:spPr>
          <a:xfrm flipH="1" rot="10800000">
            <a:off x="6287400" y="1209650"/>
            <a:ext cx="696600" cy="97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31"/>
          <p:cNvSpPr txBox="1"/>
          <p:nvPr/>
        </p:nvSpPr>
        <p:spPr>
          <a:xfrm>
            <a:off x="5639810" y="919332"/>
            <a:ext cx="26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(center_x, center_y)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얼굴 좌</a:t>
            </a:r>
            <a:r>
              <a:rPr lang="en"/>
              <a:t>우 위치</a:t>
            </a:r>
            <a:r>
              <a:rPr lang="en"/>
              <a:t> 알아내기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364900" y="1065300"/>
            <a:ext cx="4107000" cy="39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.is_located_left():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.is_located_right():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'right'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4523325" y="1114700"/>
            <a:ext cx="4107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DK 툴킷에서 카메라 로드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0번 카메라 기기 연결 (만약 카메라가 여러개 있으신 분들은 1또는 2를 입력해보세요)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카메라가 열려있는 동안…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카메라에서 프레임 받아오기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프레임에서 얼굴 인식하기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만약 얼굴을 인식하면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만약 얼굴이 왼쪽에 위치하면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터미널에 left 프린트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만약 얼굴이 오른쪽에 위치하면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터미널에 right 프린트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 보여주기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555600"/>
            <a:ext cx="4795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이태희 Brad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한국원자력연구원 AI미니석사과정 교수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한국표준과학연구원 머신러닝 튜터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현대 모비스 자동화 및 인공지능 특강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한국교원대학교 창의교육 핵심교원 직무연수 AI 강사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서울강서양천교육청 AI 연수 강사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강원대학교 정보통신공학부 AI 기술 강연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한국디지털미디어고등학교 AI 강사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27091" r="18866" t="0"/>
          <a:stretch/>
        </p:blipFill>
        <p:spPr>
          <a:xfrm>
            <a:off x="5437672" y="0"/>
            <a:ext cx="37063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507376" y="3981715"/>
            <a:ext cx="176796" cy="12954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Google Shape;594;p28" id="68" name="Google Shape;68;p15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507348" y="4218377"/>
            <a:ext cx="176801" cy="1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21627" y="3602575"/>
            <a:ext cx="3546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youtube.com/c/빵형의개발도상국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kairess87@gmail.com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github.com/kairess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520824" y="3719726"/>
            <a:ext cx="149850" cy="190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</a:t>
            </a:r>
            <a:r>
              <a:rPr lang="en"/>
              <a:t>입 개폐 여부 판단</a:t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364900" y="1065300"/>
            <a:ext cx="4107000" cy="390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1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.lips.is_opened():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'Ah...'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'Uhm...'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350" y="1065288"/>
            <a:ext cx="36691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홍</a:t>
            </a:r>
            <a:r>
              <a:rPr lang="en"/>
              <a:t>채 움직임 판단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364900" y="1065300"/>
            <a:ext cx="4107000" cy="40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0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.eyes.is_look_left():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.eyes.is_look_right():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'right'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'forward'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975" y="1065300"/>
            <a:ext cx="36131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랜드마</a:t>
            </a:r>
            <a:r>
              <a:rPr lang="en"/>
              <a:t>크 상세 좌표 구하기</a:t>
            </a:r>
            <a:endParaRPr/>
          </a:p>
        </p:txBody>
      </p:sp>
      <p:sp>
        <p:nvSpPr>
          <p:cNvPr id="206" name="Google Shape;206;p35"/>
          <p:cNvSpPr txBox="1"/>
          <p:nvPr/>
        </p:nvSpPr>
        <p:spPr>
          <a:xfrm>
            <a:off x="431225" y="1183475"/>
            <a:ext cx="4107000" cy="31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1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174" y="2077047"/>
            <a:ext cx="4389250" cy="9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Mesh Detection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468</a:t>
            </a:r>
            <a:r>
              <a:rPr lang="en"/>
              <a:t>점 랜드마크 제공 (픽셀 단위)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https://github.com/ManuelTS/augmentedFaceMeshIndices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223" y="1387875"/>
            <a:ext cx="2097250" cy="30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</a:t>
            </a:r>
            <a:r>
              <a:rPr lang="en"/>
              <a:t>식 코드</a:t>
            </a:r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435425" y="1579075"/>
            <a:ext cx="3992700" cy="286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4715850" y="1579075"/>
            <a:ext cx="3992700" cy="286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hands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detect_hands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1673975" y="1220975"/>
            <a:ext cx="15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Myeongjo"/>
                <a:ea typeface="Nanum Myeongjo"/>
                <a:cs typeface="Nanum Myeongjo"/>
                <a:sym typeface="Nanum Myeongjo"/>
              </a:rPr>
              <a:t>손 1개 인식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5954400" y="1220975"/>
            <a:ext cx="15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Myeongjo"/>
                <a:ea typeface="Nanum Myeongjo"/>
                <a:cs typeface="Nanum Myeongjo"/>
                <a:sym typeface="Nanum Myeongjo"/>
              </a:rPr>
              <a:t>손 여러</a:t>
            </a:r>
            <a:r>
              <a:rPr b="1" lang="en">
                <a:latin typeface="Nanum Myeongjo"/>
                <a:ea typeface="Nanum Myeongjo"/>
                <a:cs typeface="Nanum Myeongjo"/>
                <a:sym typeface="Nanum Myeongjo"/>
              </a:rPr>
              <a:t>개 인식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인식 코드 - 손가락 사</a:t>
            </a:r>
            <a:r>
              <a:rPr lang="en"/>
              <a:t>이 </a:t>
            </a:r>
            <a:r>
              <a:rPr lang="en"/>
              <a:t>거</a:t>
            </a:r>
            <a:r>
              <a:rPr lang="en"/>
              <a:t>리 구하기</a:t>
            </a:r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393300" y="1059800"/>
            <a:ext cx="4953600" cy="39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distance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.fingers.get_distance(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distance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5683825" y="1101675"/>
            <a:ext cx="237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 : 엄지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1 : 검지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2 : 중지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3 : 약지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4 : 새끼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인식 코드 - 손가</a:t>
            </a:r>
            <a:r>
              <a:rPr lang="en"/>
              <a:t>락 접음 여부 판단</a:t>
            </a:r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393300" y="1059800"/>
            <a:ext cx="3992700" cy="39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is_up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.fingers.is_up()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is_up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475" y="2134950"/>
            <a:ext cx="4453200" cy="284529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5563725" y="813975"/>
            <a:ext cx="237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 : 엄지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1 : 검지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2 : 중지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3 : 약지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4 : 새끼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인식 코드 - </a:t>
            </a:r>
            <a:r>
              <a:rPr lang="en"/>
              <a:t>손 모양 판단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375" y="1108700"/>
            <a:ext cx="2930826" cy="23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367825" y="1108700"/>
            <a:ext cx="4259400" cy="39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gesture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gesture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7234600" y="2161250"/>
            <a:ext cx="1832100" cy="28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gesture_dict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'one'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'two'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'three'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'four'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'six'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'rocknroll'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'spiderman'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'ok'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손 인식 코드 - 상세 좌표 활용</a:t>
            </a:r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925" y="1879213"/>
            <a:ext cx="4047349" cy="21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/>
        </p:nvSpPr>
        <p:spPr>
          <a:xfrm>
            <a:off x="367825" y="1108700"/>
            <a:ext cx="4259400" cy="3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</a:t>
            </a:r>
            <a:r>
              <a:rPr lang="en"/>
              <a:t>처 인식 적용 사례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Detection</a:t>
            </a:r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13" y="1411375"/>
            <a:ext cx="8430775" cy="293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가위바위</a:t>
            </a:r>
            <a:r>
              <a:rPr lang="en"/>
              <a:t>보 기계 만들기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가위바위보 기</a:t>
            </a:r>
            <a:r>
              <a:rPr lang="en"/>
              <a:t>계 코드</a:t>
            </a:r>
            <a:endParaRPr/>
          </a:p>
        </p:txBody>
      </p:sp>
      <p:sp>
        <p:nvSpPr>
          <p:cNvPr id="275" name="Google Shape;275;p45"/>
          <p:cNvSpPr txBox="1"/>
          <p:nvPr/>
        </p:nvSpPr>
        <p:spPr>
          <a:xfrm>
            <a:off x="255600" y="1087575"/>
            <a:ext cx="8632800" cy="380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hands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hands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hands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putText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'Draw'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fontFace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FONT_HERSHEY_SIMPLEX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fontScale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thickness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\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\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putText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'Win'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.landmark_list[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fontFace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FONT_HERSHEY_SIMPLEX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fontScale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thickness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putText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'Win'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.landmark_list[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fontFace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FONT_HERSHEY_SIMPLEX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fontScale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thickness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모션 인식을 이용한 동영상 탐색기 만들기 실습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</a:t>
            </a:r>
            <a:r>
              <a:rPr lang="en"/>
              <a:t>체 코드</a:t>
            </a:r>
            <a:endParaRPr/>
          </a:p>
        </p:txBody>
      </p:sp>
      <p:sp>
        <p:nvSpPr>
          <p:cNvPr id="286" name="Google Shape;286;p47"/>
          <p:cNvSpPr txBox="1"/>
          <p:nvPr/>
        </p:nvSpPr>
        <p:spPr>
          <a:xfrm>
            <a:off x="279775" y="1124575"/>
            <a:ext cx="4212000" cy="38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8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endParaRPr b="1" sz="8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'/Users/brad/Movies/guessword.mp4'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total_frames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.get(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CAP_PROP_FRAME_COUNT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camera_width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.get(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CAP_PROP_FRAME_WIDTH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draw_timeline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.shape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timeline_w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pt1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pt2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timeline_w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48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thickness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=-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4572000" y="754975"/>
            <a:ext cx="4212000" cy="418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.set(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.fingers.get_distance(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.landmark_list[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camera_width</a:t>
            </a:r>
            <a:endParaRPr b="1" sz="80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total_frames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total_frames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.set(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total_frames</a:t>
            </a:r>
            <a:endParaRPr b="1" sz="80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mirror_mode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draw_timeline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4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window_name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'Video'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136641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293" name="Google Shape;293;p48"/>
          <p:cNvSpPr txBox="1"/>
          <p:nvPr>
            <p:ph type="title"/>
          </p:nvPr>
        </p:nvSpPr>
        <p:spPr>
          <a:xfrm>
            <a:off x="2174100" y="1952238"/>
            <a:ext cx="4795800" cy="13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anum Myeongjo"/>
                <a:ea typeface="Nanum Myeongjo"/>
                <a:cs typeface="Nanum Myeongjo"/>
                <a:sym typeface="Nanum Myeongjo"/>
              </a:rPr>
              <a:t>이태희 Brad</a:t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3301489" y="3108027"/>
            <a:ext cx="176796" cy="12954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Google Shape;594;p28" id="295" name="Google Shape;295;p48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3301461" y="3344689"/>
            <a:ext cx="176801" cy="1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8"/>
          <p:cNvSpPr txBox="1"/>
          <p:nvPr/>
        </p:nvSpPr>
        <p:spPr>
          <a:xfrm>
            <a:off x="3515740" y="2728888"/>
            <a:ext cx="3546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youtube.com/c/빵형의개발도상국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kairess87@gmail.com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github.com/kairess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" name="Google Shape;297;p48"/>
          <p:cNvSpPr/>
          <p:nvPr/>
        </p:nvSpPr>
        <p:spPr>
          <a:xfrm>
            <a:off x="3314936" y="2846038"/>
            <a:ext cx="149850" cy="190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</a:t>
            </a:r>
            <a:r>
              <a:rPr lang="en"/>
              <a:t>처 인식 적용사례 - BMW Gesture Control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512400" y="4642625"/>
            <a:ext cx="35922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https://www.youtube.com/watch?v=Ilh9w_K7LHE</a:t>
            </a:r>
            <a:endParaRPr/>
          </a:p>
        </p:txBody>
      </p:sp>
      <p:pic>
        <p:nvPicPr>
          <p:cNvPr descr="The camera in the roofliner can pick up gestures that the driver or front seat passenger make. So non-essential things like answering (or rejecting) phone calls, changing the volume, or starting the destination guidance home, does not distract from driving.&#10;&#10;This is compatible with models G0x, G1x, G2x, G3x, i20, G7x, F9x, with the operating system ID7 and ID8.&#10;&#10;Discover the full potential of your BMW with the help of the BMW Driver’s Guide app, available for the App Store® and Google Play™. Simply enter your vehicle’s unique VIN into the app to unlock model-specific information such as the official operating manual. Download now: https://www.bmw.com/bmw_drivers_guide &#10;&#10;► Explore the BMW Driver's Guide Playlist: &#10;&#10;► Follow BMW on Social Media:&#10;Instagram: http://b.mw/instagram &#10;Facebook: http://b.mw/facebook &#10;Twitter: http://b.mw/twitter&#10;&#10;BMW Sheer Driving Pleasure" id="82" name="Google Shape;82;p17" title="BMW Gesture Control | BMW Driver's Guid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1156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제스처 인식 적용사례 - 공항 계류장 관제실 모션제어 인터페이스</a:t>
            </a:r>
            <a:endParaRPr/>
          </a:p>
        </p:txBody>
      </p:sp>
      <p:grpSp>
        <p:nvGrpSpPr>
          <p:cNvPr id="88" name="Google Shape;88;p18"/>
          <p:cNvGrpSpPr/>
          <p:nvPr/>
        </p:nvGrpSpPr>
        <p:grpSpPr>
          <a:xfrm>
            <a:off x="1162445" y="1451531"/>
            <a:ext cx="6819106" cy="3578724"/>
            <a:chOff x="1014450" y="1180925"/>
            <a:chExt cx="7115094" cy="3820974"/>
          </a:xfrm>
        </p:grpSpPr>
        <p:pic>
          <p:nvPicPr>
            <p:cNvPr id="89" name="Google Shape;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4450" y="1180925"/>
              <a:ext cx="7115094" cy="382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8"/>
            <p:cNvPicPr preferRelativeResize="0"/>
            <p:nvPr/>
          </p:nvPicPr>
          <p:blipFill rotWithShape="1">
            <a:blip r:embed="rId4">
              <a:alphaModFix/>
            </a:blip>
            <a:srcRect b="36796" l="0" r="2978" t="0"/>
            <a:stretch/>
          </p:blipFill>
          <p:spPr>
            <a:xfrm>
              <a:off x="1189900" y="1586250"/>
              <a:ext cx="3223451" cy="116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8"/>
          <p:cNvSpPr txBox="1"/>
          <p:nvPr/>
        </p:nvSpPr>
        <p:spPr>
          <a:xfrm>
            <a:off x="311700" y="982750"/>
            <a:ext cx="56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관제사는 관제를 위해 항상 </a:t>
            </a:r>
            <a:r>
              <a:rPr b="1" lang="en">
                <a:latin typeface="Nanum Myeongjo"/>
                <a:ea typeface="Nanum Myeongjo"/>
                <a:cs typeface="Nanum Myeongjo"/>
                <a:sym typeface="Nanum Myeongjo"/>
              </a:rPr>
              <a:t>헤드업</a:t>
            </a: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 상태를 유지하고 있어야 한다!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</a:t>
            </a:r>
            <a:r>
              <a:rPr lang="en"/>
              <a:t>처 인식을 위한 라이브러리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Mediapipe 미디어파이프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91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https://google.github.io/mediapipe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973" y="1311388"/>
            <a:ext cx="4616049" cy="374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2298700" y="1355500"/>
            <a:ext cx="3010500" cy="163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Mesh Detection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170975"/>
            <a:ext cx="5715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Detection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50" y="1619250"/>
            <a:ext cx="57245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